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61" r:id="rId2"/>
    <p:sldId id="260" r:id="rId3"/>
    <p:sldId id="263" r:id="rId4"/>
    <p:sldId id="265" r:id="rId5"/>
    <p:sldId id="269" r:id="rId6"/>
    <p:sldId id="264" r:id="rId7"/>
    <p:sldId id="271" r:id="rId8"/>
    <p:sldId id="257" r:id="rId9"/>
    <p:sldId id="277" r:id="rId10"/>
    <p:sldId id="273" r:id="rId11"/>
    <p:sldId id="267" r:id="rId12"/>
    <p:sldId id="275" r:id="rId13"/>
    <p:sldId id="274" r:id="rId14"/>
    <p:sldId id="27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79"/>
    <a:srgbClr val="009900"/>
    <a:srgbClr val="FFFF99"/>
    <a:srgbClr val="66FF33"/>
    <a:srgbClr val="FF9933"/>
    <a:srgbClr val="FF7111"/>
    <a:srgbClr val="FF6600"/>
    <a:srgbClr val="FCB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4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2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092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202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213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521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92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88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58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61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0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08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4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46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5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95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8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FE2363-DC6D-4F0D-B4AC-254612E891DF}" type="datetimeFigureOut">
              <a:rPr lang="en-IN" smtClean="0"/>
              <a:t>12-03-2021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8CB41-F936-4820-8887-08334577B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015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0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OVIDNewsByMIB/status/1369537588512526336/photo/2" TargetMode="External"/><Relationship Id="rId7" Type="http://schemas.openxmlformats.org/officeDocument/2006/relationships/slide" Target="slide3.xml"/><Relationship Id="rId2" Type="http://schemas.openxmlformats.org/officeDocument/2006/relationships/hyperlink" Target="https://www.cdc.gov/coronavirus/2019-ncov/index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hyperlink" Target="https://www.freepik.com/free-vectors" TargetMode="External"/><Relationship Id="rId4" Type="http://schemas.openxmlformats.org/officeDocument/2006/relationships/hyperlink" Target="https://en.wikipedia.org/wiki/Coronavirus_disease_201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image" Target="../media/image11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image" Target="../media/image10.jpg"/><Relationship Id="rId5" Type="http://schemas.openxmlformats.org/officeDocument/2006/relationships/slide" Target="slide8.xml"/><Relationship Id="rId10" Type="http://schemas.openxmlformats.org/officeDocument/2006/relationships/image" Target="../media/image9.jpeg"/><Relationship Id="rId4" Type="http://schemas.openxmlformats.org/officeDocument/2006/relationships/slide" Target="slide7.xml"/><Relationship Id="rId9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vcpr\Desktop\JyoGameProject\index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ree Animated Welcome Cliparts, Download Free Clip Art, Free Clip Art on  Clipart Library">
            <a:extLst>
              <a:ext uri="{FF2B5EF4-FFF2-40B4-BE49-F238E27FC236}">
                <a16:creationId xmlns:a16="http://schemas.microsoft.com/office/drawing/2014/main" id="{C62EB4D5-D312-455A-84A4-4D2356744B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2" y="1372785"/>
            <a:ext cx="11075609" cy="43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245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7FF41F-11C5-4F63-8134-E22EB7A1CD97}"/>
              </a:ext>
            </a:extLst>
          </p:cNvPr>
          <p:cNvSpPr txBox="1"/>
          <p:nvPr/>
        </p:nvSpPr>
        <p:spPr>
          <a:xfrm>
            <a:off x="817508" y="166245"/>
            <a:ext cx="112544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Duration, Budget  &amp; Scope (Future Work)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F3D55A9-51AE-43B3-9AA5-C42C01B3D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27136"/>
              </p:ext>
            </p:extLst>
          </p:nvPr>
        </p:nvGraphicFramePr>
        <p:xfrm>
          <a:off x="817508" y="967880"/>
          <a:ext cx="10607964" cy="362104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752764">
                  <a:extLst>
                    <a:ext uri="{9D8B030D-6E8A-4147-A177-3AD203B41FA5}">
                      <a16:colId xmlns:a16="http://schemas.microsoft.com/office/drawing/2014/main" val="3152881132"/>
                    </a:ext>
                  </a:extLst>
                </a:gridCol>
                <a:gridCol w="5421746">
                  <a:extLst>
                    <a:ext uri="{9D8B030D-6E8A-4147-A177-3AD203B41FA5}">
                      <a16:colId xmlns:a16="http://schemas.microsoft.com/office/drawing/2014/main" val="346342799"/>
                    </a:ext>
                  </a:extLst>
                </a:gridCol>
                <a:gridCol w="4433454">
                  <a:extLst>
                    <a:ext uri="{9D8B030D-6E8A-4147-A177-3AD203B41FA5}">
                      <a16:colId xmlns:a16="http://schemas.microsoft.com/office/drawing/2014/main" val="2972911009"/>
                    </a:ext>
                  </a:extLst>
                </a:gridCol>
              </a:tblGrid>
              <a:tr h="530361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rgbClr val="FF0000"/>
                          </a:solidFill>
                        </a:rPr>
                        <a:t>S.No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Topic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Duration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966307"/>
                  </a:ext>
                </a:extLst>
              </a:tr>
              <a:tr h="624914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Planning  the project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Feb 2021 to 20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Feb 2021</a:t>
                      </a:r>
                    </a:p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25731"/>
                  </a:ext>
                </a:extLst>
              </a:tr>
              <a:tr h="530361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Designing/ Survey, Gathering Information &amp; Designing Framework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st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Feb 2021 to 27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Feb 2021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676804"/>
                  </a:ext>
                </a:extLst>
              </a:tr>
              <a:tr h="624914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Coding &amp; implementation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st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  to 8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</a:t>
                      </a:r>
                    </a:p>
                    <a:p>
                      <a:pPr algn="l"/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525795"/>
                  </a:ext>
                </a:extLst>
              </a:tr>
              <a:tr h="530361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Testing  the Project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 to 10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92381"/>
                  </a:ext>
                </a:extLst>
              </a:tr>
              <a:tr h="530361"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Submission of the Project</a:t>
                      </a:r>
                    </a:p>
                    <a:p>
                      <a:pPr algn="l"/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 to 12</a:t>
                      </a:r>
                      <a:r>
                        <a:rPr lang="en-IN" b="1" baseline="30000" dirty="0">
                          <a:solidFill>
                            <a:srgbClr val="FF0000"/>
                          </a:solidFill>
                        </a:rPr>
                        <a:t>th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 March 2021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0786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5556C2A-3667-474A-98F5-74E9B271B800}"/>
              </a:ext>
            </a:extLst>
          </p:cNvPr>
          <p:cNvSpPr txBox="1"/>
          <p:nvPr/>
        </p:nvSpPr>
        <p:spPr>
          <a:xfrm>
            <a:off x="420350" y="4621116"/>
            <a:ext cx="10852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can extend to many more levels for preventing/solving  various issues (diseases, uncertain situations, Reducing corruption, Decreasing  pollution by increasing greenery, environmental issues etc) to make India as Healthy India varying with the budget.</a:t>
            </a: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applicable for preventing various diseases.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3AEC5-D3B7-45C4-8804-24960F45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" y="166245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Action Button: Go Hom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1958E42-8241-4632-803C-1472C352AC8D}"/>
              </a:ext>
            </a:extLst>
          </p:cNvPr>
          <p:cNvSpPr/>
          <p:nvPr/>
        </p:nvSpPr>
        <p:spPr>
          <a:xfrm>
            <a:off x="53947" y="1119536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FB3441-1AF2-4A25-9D20-5CF242A2AFCD}"/>
              </a:ext>
            </a:extLst>
          </p:cNvPr>
          <p:cNvSpPr txBox="1"/>
          <p:nvPr/>
        </p:nvSpPr>
        <p:spPr>
          <a:xfrm>
            <a:off x="3440543" y="-7012"/>
            <a:ext cx="50430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CF5D6-5A47-4D06-B2EF-D90CA96F7C7E}"/>
              </a:ext>
            </a:extLst>
          </p:cNvPr>
          <p:cNvSpPr txBox="1"/>
          <p:nvPr/>
        </p:nvSpPr>
        <p:spPr>
          <a:xfrm>
            <a:off x="489523" y="804257"/>
            <a:ext cx="109450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Precautions were taken by the </a:t>
            </a:r>
          </a:p>
          <a:p>
            <a:r>
              <a:rPr lang="en-US" sz="3200" b="1" dirty="0"/>
              <a:t>     individuals by awareness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Increased their Level of Immunity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Drive for Vaccination is on the go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It enhances the success and efficiency</a:t>
            </a:r>
          </a:p>
          <a:p>
            <a:r>
              <a:rPr lang="en-US" sz="3200" b="1" dirty="0"/>
              <a:t>	 of public health </a:t>
            </a:r>
            <a:endParaRPr lang="en-IN" sz="3200" b="1" dirty="0"/>
          </a:p>
        </p:txBody>
      </p:sp>
      <p:pic>
        <p:nvPicPr>
          <p:cNvPr id="1026" name="Picture 2" descr="Past Vaccine Failures May Reduce COVID-19 Vaccination Rates | BioSpace">
            <a:extLst>
              <a:ext uri="{FF2B5EF4-FFF2-40B4-BE49-F238E27FC236}">
                <a16:creationId xmlns:a16="http://schemas.microsoft.com/office/drawing/2014/main" id="{A53A2897-37B8-4771-BD3E-89EE7FDC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85" y="3734524"/>
            <a:ext cx="4753585" cy="26620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tay safe during travel - COVID-19">
            <a:extLst>
              <a:ext uri="{FF2B5EF4-FFF2-40B4-BE49-F238E27FC236}">
                <a16:creationId xmlns:a16="http://schemas.microsoft.com/office/drawing/2014/main" id="{BF5E57E0-A662-4CB2-8F80-CF13C4E2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4" y="3823441"/>
            <a:ext cx="2716222" cy="2263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FSSAI">
            <a:extLst>
              <a:ext uri="{FF2B5EF4-FFF2-40B4-BE49-F238E27FC236}">
                <a16:creationId xmlns:a16="http://schemas.microsoft.com/office/drawing/2014/main" id="{ED39C750-FE90-47D4-A544-28E6A23A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7" y="2207491"/>
            <a:ext cx="3177463" cy="456836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thbusters">
            <a:extLst>
              <a:ext uri="{FF2B5EF4-FFF2-40B4-BE49-F238E27FC236}">
                <a16:creationId xmlns:a16="http://schemas.microsoft.com/office/drawing/2014/main" id="{7538CACB-F666-4CF9-8400-25C6AE43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33" y="89417"/>
            <a:ext cx="4008582" cy="2004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tion Button: Go Home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E8A7EA2-A460-4BEE-9ED9-386C54E2213E}"/>
              </a:ext>
            </a:extLst>
          </p:cNvPr>
          <p:cNvSpPr/>
          <p:nvPr/>
        </p:nvSpPr>
        <p:spPr>
          <a:xfrm>
            <a:off x="1224819" y="131245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ction Button: Go Back or Previous 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AD9A3D3-F835-4769-8B91-E9D25425306C}"/>
              </a:ext>
            </a:extLst>
          </p:cNvPr>
          <p:cNvSpPr/>
          <p:nvPr/>
        </p:nvSpPr>
        <p:spPr>
          <a:xfrm>
            <a:off x="321065" y="6184668"/>
            <a:ext cx="1325978" cy="5708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B3488-5E75-41E8-85A5-3113D03F7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2ABDB-1DAB-4B2F-B3E0-A897B4217541}"/>
              </a:ext>
            </a:extLst>
          </p:cNvPr>
          <p:cNvSpPr txBox="1"/>
          <p:nvPr/>
        </p:nvSpPr>
        <p:spPr>
          <a:xfrm>
            <a:off x="7158182" y="638620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(Cont..)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57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80AD2-BDE6-4DAF-A916-D91E042A6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88" b="17980"/>
          <a:stretch/>
        </p:blipFill>
        <p:spPr>
          <a:xfrm>
            <a:off x="886691" y="692727"/>
            <a:ext cx="10715296" cy="5696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4AE25F-6046-4CA1-B773-5289643DE9AA}"/>
              </a:ext>
            </a:extLst>
          </p:cNvPr>
          <p:cNvSpPr txBox="1"/>
          <p:nvPr/>
        </p:nvSpPr>
        <p:spPr>
          <a:xfrm>
            <a:off x="1042222" y="0"/>
            <a:ext cx="110097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Statistical Analysis for Covid-19 Cases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0E9B6-9D6E-4A23-903D-365CAD17C3A3}"/>
              </a:ext>
            </a:extLst>
          </p:cNvPr>
          <p:cNvSpPr txBox="1"/>
          <p:nvPr/>
        </p:nvSpPr>
        <p:spPr>
          <a:xfrm>
            <a:off x="846996" y="6389507"/>
            <a:ext cx="990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Data Collected from Official Government site  &amp; sample provided for few states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182BB-3612-412A-8B1A-D4F2C5E11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97951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Action Button: Go Home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8C15875-C4FA-4898-B873-F0B9CC822BBF}"/>
              </a:ext>
            </a:extLst>
          </p:cNvPr>
          <p:cNvSpPr/>
          <p:nvPr/>
        </p:nvSpPr>
        <p:spPr>
          <a:xfrm>
            <a:off x="127003" y="1147245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334385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5FE30-9C7D-4998-AC29-36B0C6735BCB}"/>
              </a:ext>
            </a:extLst>
          </p:cNvPr>
          <p:cNvSpPr txBox="1"/>
          <p:nvPr/>
        </p:nvSpPr>
        <p:spPr>
          <a:xfrm>
            <a:off x="3720124" y="-59868"/>
            <a:ext cx="4699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FFF00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BFB24-F4C3-41BD-B49B-1536F9281032}"/>
              </a:ext>
            </a:extLst>
          </p:cNvPr>
          <p:cNvSpPr txBox="1"/>
          <p:nvPr/>
        </p:nvSpPr>
        <p:spPr>
          <a:xfrm>
            <a:off x="470610" y="468998"/>
            <a:ext cx="1169554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aims to provide awareness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projects to learn with fun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our logo says “Go Corona Go” one will be alert all the time  by playing game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make awareness through game among the younger age group to elderly people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 and epidemic will never occur we can't denied that is just a beginning and occurs and then we will create games and making awareness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Pictorial representation is the best way to convey the message quicky &amp; easily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&amp; Charts can easily visualize and remember for a long period</a:t>
            </a:r>
          </a:p>
          <a:p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0A87B-EBB2-4D5C-8D0F-826E7052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Action Button: Go Hom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55E91D3-300C-4923-9627-02B3ABED0A95}"/>
              </a:ext>
            </a:extLst>
          </p:cNvPr>
          <p:cNvSpPr/>
          <p:nvPr/>
        </p:nvSpPr>
        <p:spPr>
          <a:xfrm>
            <a:off x="9560056" y="189970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81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699034-CD04-4A5C-84AF-FE148264BB23}"/>
              </a:ext>
            </a:extLst>
          </p:cNvPr>
          <p:cNvSpPr txBox="1"/>
          <p:nvPr/>
        </p:nvSpPr>
        <p:spPr>
          <a:xfrm>
            <a:off x="184727" y="1925890"/>
            <a:ext cx="118225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hlinkClick r:id="rId2"/>
              </a:rPr>
              <a:t>https://www.cdc.gov/coronavirus/2019-ncov/index.html</a:t>
            </a:r>
            <a:endParaRPr lang="en-IN" sz="3200" b="1" dirty="0"/>
          </a:p>
          <a:p>
            <a:r>
              <a:rPr lang="en-IN" sz="3200" b="1" dirty="0">
                <a:hlinkClick r:id="rId3"/>
              </a:rPr>
              <a:t>https://twitter.com/COVIDNewsByMIB/status/1369537588512526336/photo/2</a:t>
            </a:r>
            <a:endParaRPr lang="en-IN" sz="3200" b="1" dirty="0"/>
          </a:p>
          <a:p>
            <a:r>
              <a:rPr lang="en-IN" sz="3200" b="1" dirty="0">
                <a:hlinkClick r:id="rId4"/>
              </a:rPr>
              <a:t>https://en.wikipedia.org/wiki/Coronavirus_disease_2019</a:t>
            </a:r>
            <a:endParaRPr lang="en-IN" sz="3200" b="1" dirty="0"/>
          </a:p>
          <a:p>
            <a:r>
              <a:rPr lang="en-IN" sz="3200" b="1" dirty="0">
                <a:hlinkClick r:id="rId5"/>
              </a:rPr>
              <a:t>https://www.freepik.com/free-vectors</a:t>
            </a:r>
            <a:endParaRPr lang="en-IN" sz="3200" b="1" dirty="0"/>
          </a:p>
          <a:p>
            <a:endParaRPr lang="en-IN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9B747-7085-4F87-8F07-0888C98FDC3B}"/>
              </a:ext>
            </a:extLst>
          </p:cNvPr>
          <p:cNvSpPr txBox="1"/>
          <p:nvPr/>
        </p:nvSpPr>
        <p:spPr>
          <a:xfrm>
            <a:off x="3315855" y="420379"/>
            <a:ext cx="43872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References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8BE8-433F-46C6-8672-7764731FF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Action Button: Go Home 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8406F1E-D250-468A-BEBB-4520F0014452}"/>
              </a:ext>
            </a:extLst>
          </p:cNvPr>
          <p:cNvSpPr/>
          <p:nvPr/>
        </p:nvSpPr>
        <p:spPr>
          <a:xfrm>
            <a:off x="1261765" y="254282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5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ED8425-A7F9-4F3F-825C-6C7093A40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E6CE5-DA14-48BF-8581-8EB050ACD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2330073"/>
            <a:ext cx="4844238" cy="24033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tq1">
            <a:hlinkClick r:id="" action="ppaction://media"/>
            <a:extLst>
              <a:ext uri="{FF2B5EF4-FFF2-40B4-BE49-F238E27FC236}">
                <a16:creationId xmlns:a16="http://schemas.microsoft.com/office/drawing/2014/main" id="{9BA1246E-A3F5-4BF6-8512-F78BDD32F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2318" y="51795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0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9BC4F5-C470-4AB9-9E4D-801FB3DC5A6D}"/>
              </a:ext>
            </a:extLst>
          </p:cNvPr>
          <p:cNvSpPr txBox="1"/>
          <p:nvPr/>
        </p:nvSpPr>
        <p:spPr>
          <a:xfrm>
            <a:off x="4270850" y="302760"/>
            <a:ext cx="7921150" cy="4130695"/>
          </a:xfrm>
          <a:prstGeom prst="hexagon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</a:rPr>
              <a:t>COVID-19   </a:t>
            </a:r>
            <a:r>
              <a:rPr lang="en-US" sz="5400" b="1" dirty="0">
                <a:solidFill>
                  <a:srgbClr val="FF0000"/>
                </a:solidFill>
              </a:rPr>
              <a:t>GAMETHON </a:t>
            </a:r>
          </a:p>
          <a:p>
            <a:pPr algn="ctr"/>
            <a:r>
              <a:rPr lang="en-US" sz="4400" b="1" dirty="0">
                <a:solidFill>
                  <a:srgbClr val="0070C0"/>
                </a:solidFill>
              </a:rPr>
              <a:t>Team Name: </a:t>
            </a:r>
            <a:r>
              <a:rPr lang="en-US" sz="4400" b="1" dirty="0">
                <a:solidFill>
                  <a:srgbClr val="FF0000"/>
                </a:solidFill>
              </a:rPr>
              <a:t>Hackathon Task</a:t>
            </a:r>
            <a:endParaRPr lang="en-IN" sz="60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DDBD-48C5-4C09-ACBE-1EE3C535FC02}"/>
              </a:ext>
            </a:extLst>
          </p:cNvPr>
          <p:cNvSpPr txBox="1"/>
          <p:nvPr/>
        </p:nvSpPr>
        <p:spPr>
          <a:xfrm>
            <a:off x="3839235" y="4411163"/>
            <a:ext cx="6814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By</a:t>
            </a:r>
          </a:p>
          <a:p>
            <a:r>
              <a:rPr lang="en-US" sz="3600" b="1" dirty="0">
                <a:latin typeface="Algerian" panose="04020705040A02060702" pitchFamily="82" charset="0"/>
              </a:rPr>
              <a:t>B. Jyothi</a:t>
            </a:r>
          </a:p>
          <a:p>
            <a:r>
              <a:rPr lang="en-US" sz="3600" b="1" dirty="0">
                <a:latin typeface="Algerian" panose="04020705040A02060702" pitchFamily="82" charset="0"/>
              </a:rPr>
              <a:t>Disha </a:t>
            </a:r>
            <a:r>
              <a:rPr lang="en-US" sz="3600" b="1" dirty="0" err="1">
                <a:latin typeface="Algerian" panose="04020705040A02060702" pitchFamily="82" charset="0"/>
              </a:rPr>
              <a:t>Dhanrajani</a:t>
            </a:r>
            <a:endParaRPr lang="en-US" sz="3600" b="1" dirty="0">
              <a:latin typeface="Algerian" panose="04020705040A02060702" pitchFamily="82" charset="0"/>
            </a:endParaRPr>
          </a:p>
          <a:p>
            <a:r>
              <a:rPr lang="en-US" sz="3600" b="1" dirty="0" err="1">
                <a:latin typeface="Algerian" panose="04020705040A02060702" pitchFamily="82" charset="0"/>
              </a:rPr>
              <a:t>Rohil</a:t>
            </a:r>
            <a:r>
              <a:rPr lang="en-US" sz="3600" b="1" dirty="0">
                <a:latin typeface="Algerian" panose="04020705040A02060702" pitchFamily="82" charset="0"/>
              </a:rPr>
              <a:t> Singh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pic>
        <p:nvPicPr>
          <p:cNvPr id="5" name="Welc1">
            <a:hlinkClick r:id="" action="ppaction://media"/>
            <a:extLst>
              <a:ext uri="{FF2B5EF4-FFF2-40B4-BE49-F238E27FC236}">
                <a16:creationId xmlns:a16="http://schemas.microsoft.com/office/drawing/2014/main" id="{CCC8285A-FC0D-42FB-B2DD-7ECBD6802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6155" y="4433455"/>
            <a:ext cx="487363" cy="487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FF6F1-22DF-4B5A-982E-232A18514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6" y="198145"/>
            <a:ext cx="4213018" cy="4213018"/>
          </a:xfrm>
          <a:prstGeom prst="ellipse">
            <a:avLst/>
          </a:prstGeom>
          <a:ln w="5715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862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95CAC-975C-4D7E-8267-74154E0F6220}"/>
              </a:ext>
            </a:extLst>
          </p:cNvPr>
          <p:cNvSpPr txBox="1"/>
          <p:nvPr/>
        </p:nvSpPr>
        <p:spPr>
          <a:xfrm>
            <a:off x="202046" y="589296"/>
            <a:ext cx="11699972" cy="623149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rgbClr val="FFFF00"/>
                </a:solidFill>
                <a:hlinkClick r:id="rId2" action="ppaction://hlinksldjump"/>
              </a:rPr>
              <a:t>Introduction</a:t>
            </a:r>
            <a:endParaRPr lang="en-IN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IN" sz="4000" b="1" dirty="0">
                <a:solidFill>
                  <a:srgbClr val="FFFF00"/>
                </a:solidFill>
                <a:hlinkClick r:id="rId3" action="ppaction://hlinksldjump"/>
              </a:rPr>
              <a:t>Problem Statement</a:t>
            </a:r>
            <a:endParaRPr lang="en-IN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4" action="ppaction://hlinksldjump"/>
              </a:rPr>
              <a:t>Idea: Methodology </a:t>
            </a:r>
            <a:endParaRPr lang="en-US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5" action="ppaction://hlinksldjump"/>
              </a:rPr>
              <a:t>Implementation</a:t>
            </a:r>
            <a:endParaRPr lang="en-US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6" action="ppaction://hlinksldjump"/>
              </a:rPr>
              <a:t>Duration, Budget &amp; Scope</a:t>
            </a:r>
          </a:p>
          <a:p>
            <a:pPr lvl="1"/>
            <a:r>
              <a:rPr lang="en-US" sz="4000" b="1" dirty="0">
                <a:solidFill>
                  <a:srgbClr val="FFFF00"/>
                </a:solidFill>
              </a:rPr>
              <a:t>		</a:t>
            </a:r>
            <a:r>
              <a:rPr lang="en-US" sz="4000" b="1" dirty="0">
                <a:solidFill>
                  <a:srgbClr val="FFFF00"/>
                </a:solidFill>
                <a:hlinkClick r:id="rId6" action="ppaction://hlinksldjump"/>
              </a:rPr>
              <a:t> (Future work) </a:t>
            </a:r>
            <a:endParaRPr lang="en-US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7" action="ppaction://hlinksldjump"/>
              </a:rPr>
              <a:t>Results</a:t>
            </a:r>
            <a:r>
              <a:rPr lang="en-US" sz="4000" b="1" dirty="0">
                <a:solidFill>
                  <a:srgbClr val="FFFF00"/>
                </a:solidFill>
              </a:rPr>
              <a:t>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8" action="ppaction://hlinksldjump"/>
              </a:rPr>
              <a:t>Conclusion</a:t>
            </a:r>
            <a:endParaRPr lang="en-US" sz="4000" b="1" dirty="0">
              <a:solidFill>
                <a:srgbClr val="FFFF0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00"/>
                </a:solidFill>
                <a:hlinkClick r:id="rId9" action="ppaction://hlinksldjump"/>
              </a:rPr>
              <a:t>References</a:t>
            </a:r>
            <a:endParaRPr lang="en-IN" sz="4400" b="1" dirty="0">
              <a:solidFill>
                <a:srgbClr val="FFFF00"/>
              </a:solidFill>
            </a:endParaRPr>
          </a:p>
        </p:txBody>
      </p:sp>
      <p:pic>
        <p:nvPicPr>
          <p:cNvPr id="3" name="Picture 8" descr="Social distancing infographic">
            <a:extLst>
              <a:ext uri="{FF2B5EF4-FFF2-40B4-BE49-F238E27FC236}">
                <a16:creationId xmlns:a16="http://schemas.microsoft.com/office/drawing/2014/main" id="{0123FB94-C2E6-4BA1-9999-146150CD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813" y="4070310"/>
            <a:ext cx="4360141" cy="2597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EA5362-1E2F-4CF0-B613-4F7F0B6C4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28575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IndiaFightsCorona COVID-19 in India, Vaccination, Dashboard , Corona Virus  Tracker | mygov.in">
            <a:extLst>
              <a:ext uri="{FF2B5EF4-FFF2-40B4-BE49-F238E27FC236}">
                <a16:creationId xmlns:a16="http://schemas.microsoft.com/office/drawing/2014/main" id="{BA8BAFC5-CB13-458E-91EA-21FA3A13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95" y="190500"/>
            <a:ext cx="4857750" cy="2931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160677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1485A-8D5E-476B-A583-684CF53BB4A9}"/>
              </a:ext>
            </a:extLst>
          </p:cNvPr>
          <p:cNvSpPr txBox="1"/>
          <p:nvPr/>
        </p:nvSpPr>
        <p:spPr>
          <a:xfrm>
            <a:off x="4084337" y="125659"/>
            <a:ext cx="4699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FFF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1BAED-648C-4ABC-8E08-1003CB06ABBE}"/>
              </a:ext>
            </a:extLst>
          </p:cNvPr>
          <p:cNvSpPr txBox="1"/>
          <p:nvPr/>
        </p:nvSpPr>
        <p:spPr>
          <a:xfrm>
            <a:off x="498763" y="927294"/>
            <a:ext cx="11194474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Coronavirus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disease 2019 (COVID-19) is a contagious disease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causes by </a:t>
            </a:r>
            <a: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severe acute respiratory syndrome coronavirus 2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(SARS-CoV-2)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COVID-19 predominantly causes as small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droplets and aerosols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containing the virus by transmitting from an infected person's nose and mouth as they breathe, cough, sneeze or speak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symptoms of Corona virus are:</a:t>
            </a:r>
            <a:endParaRPr lang="en-US" sz="3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Fever, Dry cough, Tiredness, Difficulty in </a:t>
            </a:r>
          </a:p>
          <a:p>
            <a:pPr algn="l"/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breathing, Headache, Sore throat, </a:t>
            </a:r>
          </a:p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of taste or smell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6" descr="People using face mask and social distancing for covid19">
            <a:extLst>
              <a:ext uri="{FF2B5EF4-FFF2-40B4-BE49-F238E27FC236}">
                <a16:creationId xmlns:a16="http://schemas.microsoft.com/office/drawing/2014/main" id="{07330A4A-8729-4765-9785-535B8CC0D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167" y="4432103"/>
            <a:ext cx="2268571" cy="22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F6EC0-2D09-4A94-AC2D-5D4105D98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4690862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FD0EA-37DC-4E72-979B-EDA5D46A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61" y="756037"/>
            <a:ext cx="1861993" cy="18619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C2123-D2FF-4D2F-B230-5CBF2B17E249}"/>
              </a:ext>
            </a:extLst>
          </p:cNvPr>
          <p:cNvSpPr txBox="1"/>
          <p:nvPr/>
        </p:nvSpPr>
        <p:spPr>
          <a:xfrm>
            <a:off x="452582" y="2487177"/>
            <a:ext cx="103077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Prevention is better than Curing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Saying, one needs to take precautions from covid-19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your life &amp; Others life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 a mask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 your hands with a soap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or a sanitizer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social distance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direct contact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B7D65-E4F9-409E-87B3-2FB09871A0AA}"/>
              </a:ext>
            </a:extLst>
          </p:cNvPr>
          <p:cNvSpPr txBox="1"/>
          <p:nvPr/>
        </p:nvSpPr>
        <p:spPr>
          <a:xfrm>
            <a:off x="3382528" y="35477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highlight>
                  <a:srgbClr val="FF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Preventive Measures </a:t>
            </a:r>
          </a:p>
        </p:txBody>
      </p:sp>
      <p:pic>
        <p:nvPicPr>
          <p:cNvPr id="9" name="Picture 2" descr="Social distance banner sign">
            <a:extLst>
              <a:ext uri="{FF2B5EF4-FFF2-40B4-BE49-F238E27FC236}">
                <a16:creationId xmlns:a16="http://schemas.microsoft.com/office/drawing/2014/main" id="{6DC57039-0B86-42AD-A91A-43B8F514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36" y="2819687"/>
            <a:ext cx="5541817" cy="3691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cial distance banner sign">
            <a:extLst>
              <a:ext uri="{FF2B5EF4-FFF2-40B4-BE49-F238E27FC236}">
                <a16:creationId xmlns:a16="http://schemas.microsoft.com/office/drawing/2014/main" id="{BD173417-DB5A-4226-908F-16ED3CFE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7054" r="7937" b="9829"/>
          <a:stretch/>
        </p:blipFill>
        <p:spPr bwMode="auto">
          <a:xfrm>
            <a:off x="1195528" y="576029"/>
            <a:ext cx="2752437" cy="17785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4" descr="Social distancing concept">
            <a:extLst>
              <a:ext uri="{FF2B5EF4-FFF2-40B4-BE49-F238E27FC236}">
                <a16:creationId xmlns:a16="http://schemas.microsoft.com/office/drawing/2014/main" id="{4FFF1734-62A5-41B9-9CBB-FDD65BBFF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091" y="214785"/>
            <a:ext cx="3311806" cy="22061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99000-1AC0-4DDD-A7DD-498FF2EC5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1933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Question Mark Images, Download Free Clip Art, Free Clip Art on Clipart  Library">
            <a:extLst>
              <a:ext uri="{FF2B5EF4-FFF2-40B4-BE49-F238E27FC236}">
                <a16:creationId xmlns:a16="http://schemas.microsoft.com/office/drawing/2014/main" id="{29D72ACC-B472-4E4E-ABCB-8F0E1C27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6" y="1232847"/>
            <a:ext cx="3650006" cy="53664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75B47-AF1B-4B8D-9C94-B3BDCC1C7F46}"/>
              </a:ext>
            </a:extLst>
          </p:cNvPr>
          <p:cNvSpPr txBox="1"/>
          <p:nvPr/>
        </p:nvSpPr>
        <p:spPr>
          <a:xfrm>
            <a:off x="3955028" y="258658"/>
            <a:ext cx="5362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FFFF00"/>
                </a:solidFill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B118D-CD6E-47BB-BD85-08EE19D6AC1E}"/>
              </a:ext>
            </a:extLst>
          </p:cNvPr>
          <p:cNvSpPr txBox="1"/>
          <p:nvPr/>
        </p:nvSpPr>
        <p:spPr>
          <a:xfrm>
            <a:off x="3886547" y="1900159"/>
            <a:ext cx="79267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</a:t>
            </a:r>
            <a:r>
              <a:rPr lang="en-US" sz="32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uncertainty &amp;  pandemic situations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analysis to assess the basic knowledge and self-expressed stigma regarding COVID-19 Outbreak among people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awareness to all the game players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D649C-ECAF-47F4-8149-91CD5CE5879B}"/>
              </a:ext>
            </a:extLst>
          </p:cNvPr>
          <p:cNvSpPr txBox="1"/>
          <p:nvPr/>
        </p:nvSpPr>
        <p:spPr>
          <a:xfrm>
            <a:off x="4265236" y="2517445"/>
            <a:ext cx="85251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3F18B-6460-4D7C-A423-F4800659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8" descr="smiley face question mark - Cerca amb Google | This or that questions,  Smiley, Emoji">
            <a:extLst>
              <a:ext uri="{FF2B5EF4-FFF2-40B4-BE49-F238E27FC236}">
                <a16:creationId xmlns:a16="http://schemas.microsoft.com/office/drawing/2014/main" id="{B72A99F6-317F-4506-A811-D7EBD40E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985" y="125659"/>
            <a:ext cx="1473326" cy="14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tion Button: Go Home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AF9F26C-EED9-4957-9FB5-6E30CB898E81}"/>
              </a:ext>
            </a:extLst>
          </p:cNvPr>
          <p:cNvSpPr/>
          <p:nvPr/>
        </p:nvSpPr>
        <p:spPr>
          <a:xfrm>
            <a:off x="1548092" y="189970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42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F53CF-47E5-450A-AD16-4A2A33D203B7}"/>
              </a:ext>
            </a:extLst>
          </p:cNvPr>
          <p:cNvSpPr txBox="1"/>
          <p:nvPr/>
        </p:nvSpPr>
        <p:spPr>
          <a:xfrm>
            <a:off x="1449708" y="1088608"/>
            <a:ext cx="84710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the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Game as Contagious NOT the Virus/Disease</a:t>
            </a:r>
            <a:endParaRPr lang="en-IN" sz="3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402EF-D77C-42B5-8A81-9152490D37A5}"/>
              </a:ext>
            </a:extLst>
          </p:cNvPr>
          <p:cNvSpPr txBox="1"/>
          <p:nvPr/>
        </p:nvSpPr>
        <p:spPr>
          <a:xfrm>
            <a:off x="3011055" y="134052"/>
            <a:ext cx="60036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Idea: Methodology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9BC61-2DEC-4B3A-AB73-982CBC3F54A7}"/>
              </a:ext>
            </a:extLst>
          </p:cNvPr>
          <p:cNvSpPr txBox="1"/>
          <p:nvPr/>
        </p:nvSpPr>
        <p:spPr>
          <a:xfrm>
            <a:off x="0" y="3987901"/>
            <a:ext cx="76434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Planned, Designed &amp; developed a Game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implementation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of a Logo with a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Tag Line as </a:t>
            </a:r>
            <a:r>
              <a:rPr lang="en-IN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“Go Corona Go”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Synopsys is shown using Presentation  </a:t>
            </a:r>
          </a:p>
          <a:p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3D1DA-80CF-47C9-B77F-FD1D260A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Action Button: Go Home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12F8579-269A-4821-9B81-39C1CD4E7C29}"/>
              </a:ext>
            </a:extLst>
          </p:cNvPr>
          <p:cNvSpPr/>
          <p:nvPr/>
        </p:nvSpPr>
        <p:spPr>
          <a:xfrm>
            <a:off x="1264749" y="254282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Download Free png Download Group Discussion Clipart Png - Panel Discussion  Png PNG ... - DLPNG.com">
            <a:extLst>
              <a:ext uri="{FF2B5EF4-FFF2-40B4-BE49-F238E27FC236}">
                <a16:creationId xmlns:a16="http://schemas.microsoft.com/office/drawing/2014/main" id="{A75CC406-E3AB-4E17-A2FF-4DE7E34C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92" y="4463054"/>
            <a:ext cx="5113244" cy="22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Prepare a Professional PowerPoint Presentation">
            <a:extLst>
              <a:ext uri="{FF2B5EF4-FFF2-40B4-BE49-F238E27FC236}">
                <a16:creationId xmlns:a16="http://schemas.microsoft.com/office/drawing/2014/main" id="{87AC75DB-9E74-4F51-AB61-3A6C50D8B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81" y="193903"/>
            <a:ext cx="2137563" cy="20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A588EF-E849-4029-87F8-8EA1358B442D}"/>
              </a:ext>
            </a:extLst>
          </p:cNvPr>
          <p:cNvSpPr txBox="1"/>
          <p:nvPr/>
        </p:nvSpPr>
        <p:spPr>
          <a:xfrm>
            <a:off x="838116" y="2125516"/>
            <a:ext cx="9238404" cy="1736646"/>
          </a:xfrm>
          <a:prstGeom prst="roundRect">
            <a:avLst/>
          </a:prstGeom>
          <a:solidFill>
            <a:srgbClr val="99FF79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Browsing, Sharing became Contagious in this Digital era, we need to use e-Content to provide the information to the public.</a:t>
            </a:r>
            <a:endParaRPr lang="en-IN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6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3B0597-95B7-4AFD-B1B0-9477D7B5B92B}"/>
              </a:ext>
            </a:extLst>
          </p:cNvPr>
          <p:cNvSpPr txBox="1"/>
          <p:nvPr/>
        </p:nvSpPr>
        <p:spPr>
          <a:xfrm>
            <a:off x="2692398" y="4945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12477-FA52-4305-BB87-AA63F48BB56A}"/>
              </a:ext>
            </a:extLst>
          </p:cNvPr>
          <p:cNvSpPr txBox="1"/>
          <p:nvPr/>
        </p:nvSpPr>
        <p:spPr>
          <a:xfrm>
            <a:off x="2156460" y="686527"/>
            <a:ext cx="787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Screenshots of Code &amp; Output Game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9AFE7-0E7A-49EB-BBA7-BA4A516C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" y="125659"/>
            <a:ext cx="801635" cy="801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Action Button: Go Home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E281FB5-3397-406E-865D-EE40D13AF0BB}"/>
              </a:ext>
            </a:extLst>
          </p:cNvPr>
          <p:cNvSpPr/>
          <p:nvPr/>
        </p:nvSpPr>
        <p:spPr>
          <a:xfrm>
            <a:off x="1215583" y="184245"/>
            <a:ext cx="732805" cy="673012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616F7-17F8-4348-858A-9D6A74858084}"/>
              </a:ext>
            </a:extLst>
          </p:cNvPr>
          <p:cNvSpPr txBox="1"/>
          <p:nvPr/>
        </p:nvSpPr>
        <p:spPr>
          <a:xfrm>
            <a:off x="583236" y="1134594"/>
            <a:ext cx="11497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highlight>
                  <a:srgbClr val="FFFF99"/>
                </a:highlight>
              </a:rPr>
              <a:t>Smart Phone is the Greatest  Tool/Weapon for Smart Learning"  - B. Jyothi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D4D8EC-E60E-4EF1-BF5C-E79924711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42" b="5116"/>
          <a:stretch/>
        </p:blipFill>
        <p:spPr>
          <a:xfrm>
            <a:off x="6045198" y="1963046"/>
            <a:ext cx="5486400" cy="42899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FCCCF-7050-4309-A2F2-C316DD578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54" b="6791"/>
          <a:stretch/>
        </p:blipFill>
        <p:spPr>
          <a:xfrm>
            <a:off x="369455" y="1963047"/>
            <a:ext cx="4872180" cy="42899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79886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Laptop with program code isometric icon, software development  and programming applications dark neon">
            <a:extLst>
              <a:ext uri="{FF2B5EF4-FFF2-40B4-BE49-F238E27FC236}">
                <a16:creationId xmlns:a16="http://schemas.microsoft.com/office/drawing/2014/main" id="{066876F4-DAA4-4201-A91E-095A838A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37" y="0"/>
            <a:ext cx="101692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hlinkClick r:id="rId3" action="ppaction://program"/>
            <a:extLst>
              <a:ext uri="{FF2B5EF4-FFF2-40B4-BE49-F238E27FC236}">
                <a16:creationId xmlns:a16="http://schemas.microsoft.com/office/drawing/2014/main" id="{4BE5B763-2383-4109-B156-B16D515AA95F}"/>
              </a:ext>
            </a:extLst>
          </p:cNvPr>
          <p:cNvSpPr txBox="1"/>
          <p:nvPr/>
        </p:nvSpPr>
        <p:spPr>
          <a:xfrm>
            <a:off x="2460913" y="230910"/>
            <a:ext cx="692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hlinkClick r:id="rId4" action="ppaction://hlinkfile"/>
              </a:rPr>
              <a:t>Click here for Playing a Game</a:t>
            </a:r>
            <a:endParaRPr lang="en-IN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20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1086</TotalTime>
  <Words>635</Words>
  <Application>Microsoft Office PowerPoint</Application>
  <PresentationFormat>Widescreen</PresentationFormat>
  <Paragraphs>93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Century Gothic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Jyothi Reddy</dc:creator>
  <cp:lastModifiedBy>Jyothi Reddy</cp:lastModifiedBy>
  <cp:revision>95</cp:revision>
  <dcterms:created xsi:type="dcterms:W3CDTF">2021-03-09T07:31:49Z</dcterms:created>
  <dcterms:modified xsi:type="dcterms:W3CDTF">2021-03-12T15:48:33Z</dcterms:modified>
</cp:coreProperties>
</file>